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7" r:id="rId2"/>
    <p:sldId id="258" r:id="rId3"/>
    <p:sldId id="262" r:id="rId4"/>
    <p:sldId id="259" r:id="rId5"/>
    <p:sldId id="263" r:id="rId6"/>
    <p:sldId id="260" r:id="rId7"/>
    <p:sldId id="261" r:id="rId8"/>
    <p:sldId id="264" r:id="rId9"/>
    <p:sldId id="288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8" r:id="rId22"/>
    <p:sldId id="315" r:id="rId23"/>
    <p:sldId id="316" r:id="rId24"/>
    <p:sldId id="317" r:id="rId25"/>
    <p:sldId id="318" r:id="rId26"/>
    <p:sldId id="314" r:id="rId27"/>
    <p:sldId id="279" r:id="rId28"/>
    <p:sldId id="289" r:id="rId29"/>
    <p:sldId id="290" r:id="rId30"/>
    <p:sldId id="291" r:id="rId31"/>
    <p:sldId id="292" r:id="rId32"/>
    <p:sldId id="295" r:id="rId33"/>
    <p:sldId id="296" r:id="rId34"/>
    <p:sldId id="280" r:id="rId35"/>
    <p:sldId id="281" r:id="rId36"/>
    <p:sldId id="282" r:id="rId37"/>
    <p:sldId id="283" r:id="rId38"/>
    <p:sldId id="285" r:id="rId39"/>
    <p:sldId id="297" r:id="rId40"/>
    <p:sldId id="298" r:id="rId41"/>
    <p:sldId id="299" r:id="rId42"/>
    <p:sldId id="300" r:id="rId43"/>
    <p:sldId id="286" r:id="rId44"/>
    <p:sldId id="287" r:id="rId45"/>
    <p:sldId id="302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82"/>
  </p:normalViewPr>
  <p:slideViewPr>
    <p:cSldViewPr snapToGrid="0" snapToObjects="1" showGuides="1">
      <p:cViewPr varScale="1">
        <p:scale>
          <a:sx n="93" d="100"/>
          <a:sy n="93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DB8F-88F6-2A4F-A590-656594354CD5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44B0B-6E46-A54C-93D8-511B8F682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2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60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9866-15C7-F04C-91F6-217D2BAB9DF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S-109A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9866-15C7-F04C-91F6-217D2BAB9DF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9866-15C7-F04C-91F6-217D2BAB9DF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9866-15C7-F04C-91F6-217D2BAB9DF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9866-15C7-F04C-91F6-217D2BAB9DF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9866-15C7-F04C-91F6-217D2BAB9DF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C9866-15C7-F04C-91F6-217D2BAB9DFF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7CC4-1253-5A43-BAA1-79A92D1C3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3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6: Classification and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7306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r>
                  <a:rPr lang="en-US" sz="2400" dirty="0"/>
                  <a:t>Linear regression </a:t>
                </a:r>
                <a:r>
                  <a:rPr lang="en-US" sz="2400" b="1" dirty="0"/>
                  <a:t>does not work well</a:t>
                </a:r>
                <a:r>
                  <a:rPr lang="en-US" sz="2400" dirty="0"/>
                  <a:t>, or is not appropriate at all, in this setting.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09" y="4963424"/>
            <a:ext cx="5799282" cy="12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64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</a:t>
            </a:r>
            <a:r>
              <a:rPr lang="en-US" sz="2400" dirty="0"/>
              <a:t>=1 to y=2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</a:t>
            </a:r>
            <a:r>
              <a:rPr lang="en-US" sz="2400" dirty="0"/>
              <a:t>=2 to </a:t>
            </a:r>
            <a:r>
              <a:rPr lang="en-US" sz="2400" i="1" dirty="0"/>
              <a:t>y</a:t>
            </a:r>
            <a:r>
              <a:rPr lang="en-US" sz="2400" dirty="0"/>
              <a:t>=3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</a:t>
            </a:r>
            <a:r>
              <a:rPr lang="en-US" sz="2400" dirty="0"/>
              <a:t>=1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</a:t>
            </a:r>
            <a:r>
              <a:rPr lang="en-US" sz="2400" dirty="0"/>
              <a:t>=2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1535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example, an upperclassmen Harvard student could be categorized as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both River House students and those who live in other situations: off campus,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 rotWithShape="0">
                <a:blip r:embed="rId2"/>
                <a:stretch>
                  <a:fillRect l="-910" t="-22478" r="-1364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7" y="3482852"/>
            <a:ext cx="4475377" cy="7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4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7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non-</a:t>
                </a:r>
                <a:r>
                  <a:rPr lang="en-US" sz="2400" dirty="0" err="1"/>
                  <a:t>sensical</a:t>
                </a:r>
                <a:r>
                  <a:rPr lang="en-US" sz="2400" dirty="0"/>
                  <a:t>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2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9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4515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94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68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 is.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2"/>
                <a:stretch>
                  <a:fillRect l="-923" t="-2305" r="-577" b="-114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157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36" y="2141138"/>
            <a:ext cx="6011212" cy="4007476"/>
          </a:xfrm>
        </p:spPr>
      </p:pic>
    </p:spTree>
    <p:extLst>
      <p:ext uri="{BB962C8B-B14F-4D97-AF65-F5344CB8AC3E}">
        <p14:creationId xmlns:p14="http://schemas.microsoft.com/office/powerpoint/2010/main" val="1410471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&amp;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using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Extending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83" y="2141138"/>
            <a:ext cx="6007606" cy="4005072"/>
          </a:xfrm>
        </p:spPr>
      </p:pic>
    </p:spTree>
    <p:extLst>
      <p:ext uri="{BB962C8B-B14F-4D97-AF65-F5344CB8AC3E}">
        <p14:creationId xmlns:p14="http://schemas.microsoft.com/office/powerpoint/2010/main" val="341271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 rotWithShape="0">
                <a:blip r:embed="rId2"/>
                <a:stretch>
                  <a:fillRect l="-923" t="-2305" b="-153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8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797274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 what loss function was used to determine the parameter estimates?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was the probabilistic perspective on linear regression?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94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87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2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50114" y="2133600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114" y="2133600"/>
                <a:ext cx="5065486" cy="1954318"/>
              </a:xfrm>
              <a:prstGeom prst="rect">
                <a:avLst/>
              </a:prstGeom>
              <a:blipFill rotWithShape="0">
                <a:blip r:embed="rId3"/>
                <a:stretch>
                  <a:fillRect l="-1805" t="-2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50114" y="4087918"/>
                <a:ext cx="581297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Where: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p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114" y="4087918"/>
                <a:ext cx="5812972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572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185 -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32" y="1827419"/>
            <a:ext cx="6430736" cy="461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327" y="3531477"/>
            <a:ext cx="7160521" cy="81417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327" y="4712711"/>
            <a:ext cx="7578273" cy="10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3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maximize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Take the log and differentiate!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solution?  So how do we determine the parameter estimates?  Through an iterative approach (we will talk more about it next lecture).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93" y="1238173"/>
            <a:ext cx="8034564" cy="11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9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49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A little bit of preprocessing work may need to be done first.	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89" y="2839070"/>
            <a:ext cx="9507051" cy="3996595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5049587" y="3482852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1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1-5 Advertising 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094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1212273"/>
            <a:ext cx="7284027" cy="48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2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 rotWithShape="0">
                <a:blip r:embed="rId2"/>
                <a:stretch>
                  <a:fillRect l="-886" b="-105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2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 for females is 26% while it is  55% for non-passes.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 rotWithShape="0">
                <a:blip r:embed="rId2"/>
                <a:stretch>
                  <a:fillRect l="-886" t="-2305" b="-128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0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 rotWithShape="0">
                <a:blip r:embed="rId2"/>
                <a:stretch>
                  <a:fillRect l="-920" t="-1153" r="-1035" b="-13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662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487985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2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77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When will this Bayes classifier be a good one?  When will it be a poor one?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Is this a good Loss function to minimize?  Why or why not?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may be a poor indicator within a group.  Think about the Heart Data scatter plot...	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2" y="3142773"/>
            <a:ext cx="2240973" cy="9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0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57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748933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regression, when is the model appropriate (aka, what are the assumptions)?</a:t>
                </a:r>
              </a:p>
              <a:p>
                <a:r>
                  <a:rPr lang="en-US" sz="2400" dirty="0"/>
                  <a:t>In logistic regression, when is the model appropriate?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don't have to worry about the distribution of the residuals (we get that for free).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we do have to worry about is 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'links'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in its relationship.  More specifically, we assume the 'S'-shaped (aka, sigmoidal) curve follows the logistic function. How could we check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8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81897"/>
              </p:ext>
            </p:extLst>
          </p:nvPr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2047333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Why was the logistic function chosen to model how a binary response variable can be predicted from a quantitative predictor?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Because it it takes as inputs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sz="2400" dirty="0"/>
                  <a:t> and outputs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so that the estimation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is unbounded. 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is not the only function that does this.  Any suggestions?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Any </a:t>
                </a:r>
                <a:r>
                  <a:rPr lang="en-US" sz="2400" i="1" dirty="0"/>
                  <a:t>inverse CDF </a:t>
                </a:r>
                <a:r>
                  <a:rPr lang="en-US" sz="2400" dirty="0"/>
                  <a:t>function for an unbounded continuous distribution can work as the `link’ between the observed values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and how it relates `linearly' to the predictors.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So what are possible other choices?  What differences do they have?  Why is logistic regression preferred?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4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8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 choice of link function determines the shape of the S’ shape.  Let's compare the pdf's for the Logistic and Normal distributions (called a ’</a:t>
            </a:r>
            <a:r>
              <a:rPr lang="en-US" sz="2400" dirty="0" err="1"/>
              <a:t>probit</a:t>
            </a:r>
            <a:r>
              <a:rPr lang="en-US" sz="2400" dirty="0"/>
              <a:t>’ model, econometricians love these):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2286337"/>
            <a:ext cx="6122506" cy="4081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061" y="6149009"/>
            <a:ext cx="2438400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what?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66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637285"/>
            <a:ext cx="6122506" cy="408167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2496" y="4384784"/>
            <a:ext cx="10327008" cy="2111143"/>
          </a:xfrm>
        </p:spPr>
        <p:txBody>
          <a:bodyPr/>
          <a:lstStyle/>
          <a:p>
            <a:r>
              <a:rPr lang="en-US" sz="2400" dirty="0"/>
              <a:t>Choosing a distribution with longer tails will make for a shape that asymptotes more slowly (likely a good thing for model fitting).   	</a:t>
            </a:r>
          </a:p>
        </p:txBody>
      </p:sp>
    </p:spTree>
    <p:extLst>
      <p:ext uri="{BB962C8B-B14F-4D97-AF65-F5344CB8AC3E}">
        <p14:creationId xmlns:p14="http://schemas.microsoft.com/office/powerpoint/2010/main" val="65904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97589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218264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32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0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r>
                  <a:rPr lang="en-US" sz="2400" dirty="0"/>
                  <a:t>	a likelihood approach is taken, and the function is maximized across 	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	Raphson. </a:t>
                </a:r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 rotWithShape="0">
                <a:blip r:embed="rId2"/>
                <a:stretch>
                  <a:fillRect l="-897" t="-2326" r="-1066" b="-114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354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do we have to say? Controlling for the other predictors in the model.  </a:t>
                </a:r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}.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 rotWithShape="0">
                <a:blip r:embed="rId2"/>
                <a:stretch>
                  <a:fillRect l="-897" t="-2326" r="-56" b="-43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766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a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897630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6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608409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95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Write down the complete model. Break this down into the model to predict log-odds of a touchdown based on the yard line for passes and the same model for non-passes.  How is this different from the previous model (without interaction)?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a TD comparing passes to non-passes.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86896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Just like in linear regression, interaction terms can be considered in logistic regression.  An </a:t>
            </a:r>
            <a:r>
              <a:rPr lang="en-US" sz="2400" b="1" dirty="0"/>
              <a:t>interaction terms</a:t>
            </a:r>
            <a:r>
              <a:rPr lang="en-US" sz="2400" dirty="0"/>
              <a:t> is incorporated into the model the same way, and the interpretation is very similar (on the log-odds scale of the response of course).</a:t>
            </a:r>
          </a:p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1810279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1216100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72" y="418563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1156532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4" y="3288901"/>
            <a:ext cx="3098657" cy="3126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2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179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Up to this point, the methods we have seen have centered around modeling and the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).  Linear </a:t>
            </a:r>
            <a:r>
              <a:rPr lang="en-US" sz="2400" b="1" dirty="0"/>
              <a:t>regression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140801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</a:t>
            </a:r>
            <a:r>
              <a:rPr lang="en-US" sz="2400" dirty="0" err="1"/>
              <a:t>homeworks</a:t>
            </a:r>
            <a:r>
              <a:rPr lang="en-US" sz="2400" dirty="0"/>
              <a:t> and coming labs are based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 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813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1344709682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1a_Introduction" id="{E808CF5C-4825-5C4B-8B6D-A7F4AD58E196}" vid="{84C9A785-A316-7F43-A8E4-06811AA617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1739</TotalTime>
  <Words>2514</Words>
  <Application>Microsoft Macintosh PowerPoint</Application>
  <PresentationFormat>Widescreen</PresentationFormat>
  <Paragraphs>335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Cambria Math</vt:lpstr>
      <vt:lpstr>Courier</vt:lpstr>
      <vt:lpstr>Karla</vt:lpstr>
      <vt:lpstr>GEC_template</vt:lpstr>
      <vt:lpstr>Lecture 6: Classification and Logistic Regression</vt:lpstr>
      <vt:lpstr>Lecture Outline</vt:lpstr>
      <vt:lpstr>Lecture 1-5 Advertising Data</vt:lpstr>
      <vt:lpstr>Heart Data</vt:lpstr>
      <vt:lpstr>Heart Data</vt:lpstr>
      <vt:lpstr>Classification</vt:lpstr>
      <vt:lpstr>Classification</vt:lpstr>
      <vt:lpstr>Typical Classification Examples</vt:lpstr>
      <vt:lpstr>Why not Linear Regression?</vt:lpstr>
      <vt:lpstr>Simple Classification Example</vt:lpstr>
      <vt:lpstr>Simple Classification Example</vt:lpstr>
      <vt:lpstr>Even Simpler Classification Problem: Binary Response</vt:lpstr>
      <vt:lpstr>Even Simpler Classification Problem: Binary Response</vt:lpstr>
      <vt:lpstr>Even Simpler Classification Problem: Binary Response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Estimation in Logistic Regression</vt:lpstr>
      <vt:lpstr> Likelihood</vt:lpstr>
      <vt:lpstr> Likelihood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Extending the Logistic Model</vt:lpstr>
      <vt:lpstr>Model Diagnostics in Logistic Regression</vt:lpstr>
      <vt:lpstr>Alternatives to logistic regression </vt:lpstr>
      <vt:lpstr>Logistic vs Normal pdf</vt:lpstr>
      <vt:lpstr>Logistic vs Normal pdf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Interactions in Multiple Logistic Regression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Logistic Regression</dc:title>
  <dc:creator>Microsoft Office User</dc:creator>
  <cp:lastModifiedBy>Rader, Kevin A.</cp:lastModifiedBy>
  <cp:revision>100</cp:revision>
  <dcterms:created xsi:type="dcterms:W3CDTF">2018-07-14T17:46:16Z</dcterms:created>
  <dcterms:modified xsi:type="dcterms:W3CDTF">2018-07-16T12:53:44Z</dcterms:modified>
</cp:coreProperties>
</file>